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081bdbad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081bdbad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081bdbad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081bdbad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81bdbad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81bdbad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81bdbad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81bdbad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081bdbad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081bdbad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081bdbad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081bdbad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081bdbad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081bdbad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081bdbad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081bdbad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81bdbad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081bdbad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081bdbad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081bdbad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081bdbad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081bdba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081bdbad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081bdbad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081bdbad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081bdbad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81bdbad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81bdbad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081bdbad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081bdbad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081bdbad1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081bdbad1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081bdbad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081bdbad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081bdbad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081bdbad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081bdbad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081bdbad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81bdbad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81bdbad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081bdbad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081bdbad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081bdbad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081bdbad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081bdbad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081bdbad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envirodatagov.org/" TargetMode="External"/><Relationship Id="rId5" Type="http://schemas.openxmlformats.org/officeDocument/2006/relationships/hyperlink" Target="https://envirodatagov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s://envirodatagov.org/" TargetMode="External"/><Relationship Id="rId5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hyperlink" Target="https://web.archive.org/web/20170120155019/state.gov/e/oes/climate/climateactionreport/index.htm" TargetMode="External"/><Relationship Id="rId6" Type="http://schemas.openxmlformats.org/officeDocument/2006/relationships/hyperlink" Target="https://web.archive.org/web/20170126125104/https://www.state.gov/e/oes/climate/climateactionreport/index.ht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hyperlink" Target="https://www.state.gov/e/oes/hfcs/index.htm" TargetMode="External"/><Relationship Id="rId6" Type="http://schemas.openxmlformats.org/officeDocument/2006/relationships/hyperlink" Target="https://web.archive.org/web/20170114033840/https://www.state.gov/e/oes/hfcs/index.ht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hyperlink" Target="https://envirodatagov.org/wp-content/uploads/2017/07/WM-CCR-6-State-Office-of-Global-Change-Updated-170412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hyperlink" Target="https://envirodatagov.org/wp-content/uploads/2017/07/WM-CCR-6-State-Office-of-Global-Change-Updated-170412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hyperlink" Target="https://web.archive.org/web/20161217183720/https://energy.gov/eere/wind/about-doe-wind-program" TargetMode="External"/><Relationship Id="rId6" Type="http://schemas.openxmlformats.org/officeDocument/2006/relationships/hyperlink" Target="https://web.archive.org/web/20170428151720/https://energy.gov/eere/wind/about-doe-wind-energy-technologies-office" TargetMode="External"/><Relationship Id="rId7" Type="http://schemas.openxmlformats.org/officeDocument/2006/relationships/hyperlink" Target="https://envirodatagov.org/wp-content/uploads/2017/07/WM-CCR-12-EERE-Wind-Technologies-Office-170419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hyperlink" Target="https://web.archive.org/web/20170207060252/https://www.blm.gov/about" TargetMode="External"/><Relationship Id="rId6" Type="http://schemas.openxmlformats.org/officeDocument/2006/relationships/hyperlink" Target="https://web.archive.org/web/20171126184421/https://www.blm.gov/abou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hyperlink" Target="https://web.archive.org/web/20170129065042/http://www.eia.gov/kids/energy.cfm?page=coal_home-basics" TargetMode="External"/><Relationship Id="rId6" Type="http://schemas.openxmlformats.org/officeDocument/2006/relationships/hyperlink" Target="https://web.archive.org/web/20171120190803/https://www.eia.gov/kids/energy.cfm?page=coal_home-basics" TargetMode="External"/><Relationship Id="rId7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s://web.archive.org/web/20170208122205/https://www.epa.gov/smartway/why-freight-matters-supply-chain-sustainability" TargetMode="External"/><Relationship Id="rId6" Type="http://schemas.openxmlformats.org/officeDocument/2006/relationships/hyperlink" Target="https://web.archive.org/web/20170912191105/https://www.epa.gov/smartway/why-freight-matters-supply-chain-sustainability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web.archive.org/web/20170516035341/https://www.blm.gov/about/how-we-manage/climate-change" TargetMode="External"/><Relationship Id="rId6" Type="http://schemas.openxmlformats.org/officeDocument/2006/relationships/hyperlink" Target="https://web.archive.org/web/20171128175741/https://www.blm.gov/about/how-we-manage/climate-chang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hyperlink" Target="https://web.archive.org/web/20170413052024/https://www.epa.gov/statelocalclimate" TargetMode="External"/><Relationship Id="rId6" Type="http://schemas.openxmlformats.org/officeDocument/2006/relationships/hyperlink" Target="https://web.archive.org/web/20170925022922/https://www.epa.gov/statelocalenerg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bbc.com/news/science-environment-2402177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hyperlink" Target="https://www.nytimes.com/interactive/2016/12/08/us/trump-climate-change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www.bbc.com/news/world-us-canada-4635194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presentation/d/1FWnArIGZXhiyce0Jd7HMxfoksz-PA3JaKQ22mBiic4M/edit#slide=id.g5081bdbad1_0_82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61C00"/>
                </a:solidFill>
              </a:rPr>
              <a:t>Changing the Digital Climate</a:t>
            </a:r>
            <a:endParaRPr sz="5000">
              <a:solidFill>
                <a:srgbClr val="A61C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2019-02-27</a:t>
            </a:r>
            <a:endParaRPr b="1"/>
          </a:p>
        </p:txBody>
      </p:sp>
      <p:sp>
        <p:nvSpPr>
          <p:cNvPr id="56" name="Google Shape;56;p13"/>
          <p:cNvSpPr txBox="1"/>
          <p:nvPr/>
        </p:nvSpPr>
        <p:spPr>
          <a:xfrm>
            <a:off x="914150" y="3883275"/>
            <a:ext cx="74673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Puneeth Bikkasandra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CS795/895</a:t>
            </a:r>
            <a:endParaRPr b="1" sz="1800"/>
          </a:p>
        </p:txBody>
      </p:sp>
      <p:sp>
        <p:nvSpPr>
          <p:cNvPr id="57" name="Google Shape;57;p13"/>
          <p:cNvSpPr txBox="1"/>
          <p:nvPr/>
        </p:nvSpPr>
        <p:spPr>
          <a:xfrm>
            <a:off x="517675" y="4566125"/>
            <a:ext cx="2841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@PuneethBikks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409225" y="4566125"/>
            <a:ext cx="2533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                     @WebSciDL</a:t>
            </a:r>
            <a:endParaRPr b="1" sz="1200">
              <a:solidFill>
                <a:srgbClr val="980000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73825" y="1537175"/>
            <a:ext cx="80511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How Climate Change Web Content is Being Censored Under the Trump Administration</a:t>
            </a:r>
            <a:endParaRPr b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</a:t>
            </a:r>
            <a:r>
              <a:rPr lang="en"/>
              <a:t>onitors tens of thousands of federal environmental websites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Assess changes to the public’s access to information and Web resources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 language shifts.</a:t>
            </a:r>
            <a:endParaRPr/>
          </a:p>
          <a:p>
            <a:pPr indent="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Importance of Federal Websites</a:t>
            </a:r>
            <a:endParaRPr b="1"/>
          </a:p>
          <a:p>
            <a:pPr indent="-3429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 as interface between the public and the government </a:t>
            </a:r>
            <a:endParaRPr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 people better understand climate change and ways to address it via adaptation and mitigation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2350"/>
            <a:ext cx="3223503" cy="10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539675" y="4339500"/>
            <a:ext cx="81612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https://envirodatagov.org/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https://envirodatagov.org/wp-content/uploads/2018/01/Part-3-Changing-the-Digital-Climate.pdf#page=15&amp;zoom=100,0,374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405800"/>
            <a:ext cx="8520600" cy="31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Confirms no removal or deletion of climate data sets from federal websites under the Trump administration</a:t>
            </a:r>
            <a:r>
              <a:rPr b="1" lang="en"/>
              <a:t> 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But, observes a substantial shift in how the topic of climate change and its consequences are discussed across federal websites.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Significant loss of public access to information about climate change.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2350"/>
            <a:ext cx="3223503" cy="10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419700" y="3987050"/>
            <a:ext cx="8304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https://envirodatagov.org/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https://envirodatagov.org/wp-content/uploads/2018/01/Part-3-Changing-the-Digital-Climate.pdf#page=15&amp;zoom=100,0,374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678300"/>
            <a:ext cx="85206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</a:t>
            </a:r>
            <a:r>
              <a:rPr lang="en"/>
              <a:t>irst federal site to be changed under President Trump’s tenure - </a:t>
            </a:r>
            <a:r>
              <a:rPr lang="en"/>
              <a:t>White House website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new website omitted major topics highlighted on the Obama-era site, including climate change.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Disregard for the climate change, coupled with the lack of key staff working on climate issues, signal that climate change is not a priority.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federal websites began downplaying U.S. involvement in international climate action and removing documents pertaining to international agreements.</a:t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311700" y="99125"/>
            <a:ext cx="82461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</a:rPr>
              <a:t>Altering Climate Change presentation on the White House Website</a:t>
            </a:r>
            <a:endParaRPr b="1" sz="2000">
              <a:solidFill>
                <a:srgbClr val="980000"/>
              </a:solidFill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110150" y="4403400"/>
            <a:ext cx="90339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27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980000"/>
                </a:solidFill>
              </a:rPr>
              <a:t>R</a:t>
            </a:r>
            <a:r>
              <a:rPr b="1" lang="en">
                <a:solidFill>
                  <a:srgbClr val="980000"/>
                </a:solidFill>
              </a:rPr>
              <a:t>eports pertaining to climate change removed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3550"/>
            <a:ext cx="4344575" cy="214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625" y="1262900"/>
            <a:ext cx="4223749" cy="208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311700" y="3689675"/>
            <a:ext cx="8455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State Department removed Climate Action Reports and pages describing them.</a:t>
            </a:r>
            <a:endParaRPr/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4284400"/>
            <a:ext cx="8609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https://web.archive.org/web/20170120155019/state.gov/e/oes/climate/climateactionreport/index.htm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https://web.archive.org/web/20170126125104/https://www.state.gov/e/oes/climate/climateactionreport/index.htm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2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80000"/>
                </a:solidFill>
              </a:rPr>
              <a:t>Pages describing the Montreal Protocol removed!</a:t>
            </a:r>
            <a:endParaRPr b="1" sz="2600">
              <a:solidFill>
                <a:srgbClr val="980000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" y="1167475"/>
            <a:ext cx="5564375" cy="24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475" y="1883375"/>
            <a:ext cx="5491803" cy="26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387900" y="4403400"/>
            <a:ext cx="8433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https://www.state.gov/e/oes/hfcs/index.htm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https://web.archive.org/web/20170114033840/https://www.state.gov/e/oes/hfcs/index.htm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25" y="781975"/>
            <a:ext cx="5320222" cy="26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875" y="1608000"/>
            <a:ext cx="5732115" cy="248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308400" y="4702950"/>
            <a:ext cx="86568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https://envirodatagov.org/wp-content/uploads/2017/07/WM-CCR-6-State-Office-of-Global-Change-Updated-170412.pdf</a:t>
            </a:r>
            <a:endParaRPr sz="1200"/>
          </a:p>
        </p:txBody>
      </p:sp>
      <p:sp>
        <p:nvSpPr>
          <p:cNvPr id="164" name="Google Shape;164;p27"/>
          <p:cNvSpPr txBox="1"/>
          <p:nvPr/>
        </p:nvSpPr>
        <p:spPr>
          <a:xfrm>
            <a:off x="137625" y="-34325"/>
            <a:ext cx="86073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80000"/>
                </a:solidFill>
              </a:rPr>
              <a:t>Changes to the State Department’s Office of Global Change</a:t>
            </a:r>
            <a:endParaRPr b="1" sz="2200">
              <a:solidFill>
                <a:srgbClr val="980000"/>
              </a:solidFill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429550" y="3722700"/>
            <a:ext cx="2874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Removal of the entire Paragraph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25" y="524800"/>
            <a:ext cx="8238398" cy="42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/>
        </p:nvSpPr>
        <p:spPr>
          <a:xfrm>
            <a:off x="462575" y="0"/>
            <a:ext cx="7709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</a:rPr>
              <a:t>Removal of the descriptor “President’s” from “Climate Action Plan”</a:t>
            </a:r>
            <a:endParaRPr b="1" sz="1800">
              <a:solidFill>
                <a:srgbClr val="980000"/>
              </a:solidFill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43175" y="4812775"/>
            <a:ext cx="8679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https://envirodatagov.org/wp-content/uploads/2017/07/WM-CCR-6-State-Office-of-Global-Change-Updated-170412.pdf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245600" y="10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80000"/>
                </a:solidFill>
              </a:rPr>
              <a:t>Changes to DOE’s Official Web Pages </a:t>
            </a:r>
            <a:endParaRPr b="1" sz="2600">
              <a:solidFill>
                <a:srgbClr val="980000"/>
              </a:solidFill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8675"/>
            <a:ext cx="5066475" cy="30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475" y="1424820"/>
            <a:ext cx="4971525" cy="294100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245600" y="4475975"/>
            <a:ext cx="81942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https://web.archive.org/web/20161217183720/https://energy.gov/eere/wind/about-doe-wind-program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https://web.archive.org/web/20170428151720/https://energy.gov/eere/wind/about-doe-wind-energy-technologies-office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https://envirodatagov.org/wp-content/uploads/2017/07/WM-CCR-12-EERE-Wind-Technologies-Office-170419.pdf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157500" y="257800"/>
            <a:ext cx="87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BLM Website Changes: Feb 7,2017 (vs) November 26, 2017</a:t>
            </a:r>
            <a:endParaRPr b="1" sz="2400">
              <a:solidFill>
                <a:srgbClr val="980000"/>
              </a:solidFill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75" y="903125"/>
            <a:ext cx="3441067" cy="37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03125"/>
            <a:ext cx="3732501" cy="37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418525" y="4660675"/>
            <a:ext cx="8271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https://web.archive.org/web/20170207060252/https://www.blm.gov/about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https://web.archive.org/web/20171126184421/https://www.blm.gov/about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234150" y="137550"/>
            <a:ext cx="8675700" cy="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80000"/>
                </a:solidFill>
              </a:rPr>
              <a:t>Energy Information Administration’s (EIA) Energy Kids website.</a:t>
            </a:r>
            <a:endParaRPr b="1" sz="22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 sentence and graph about coal removed from EIA website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775" y="1391136"/>
            <a:ext cx="4630225" cy="280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47875"/>
            <a:ext cx="4403649" cy="3029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187225" y="4345850"/>
            <a:ext cx="86757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https://web.archive.org/web/20170129065042/http://www.eia.gov/kids/energy.cfm?page=coal_home-basics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https://web.archive.org/web/20171120190803/https://www.eia.gov/kids/energy.cfm?page=coal_home-basics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75" y="225888"/>
            <a:ext cx="7652451" cy="469172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35475" y="4855100"/>
            <a:ext cx="8520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2742475" y="429550"/>
            <a:ext cx="6344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75" y="726900"/>
            <a:ext cx="5756551" cy="25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325" y="2116650"/>
            <a:ext cx="4880498" cy="27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160475" y="55050"/>
            <a:ext cx="7075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980000"/>
                </a:solidFill>
              </a:rPr>
              <a:t>Changes to EPA’s SmartWay website</a:t>
            </a:r>
            <a:endParaRPr b="1" sz="2800">
              <a:solidFill>
                <a:srgbClr val="980000"/>
              </a:solidFill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297375" y="3535475"/>
            <a:ext cx="42183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Removal of entire section titled “The science is clear - greenhouse gas emissions from all sources must decrease”</a:t>
            </a:r>
            <a:endParaRPr/>
          </a:p>
        </p:txBody>
      </p:sp>
      <p:sp>
        <p:nvSpPr>
          <p:cNvPr id="205" name="Google Shape;205;p32"/>
          <p:cNvSpPr txBox="1"/>
          <p:nvPr/>
        </p:nvSpPr>
        <p:spPr>
          <a:xfrm>
            <a:off x="352450" y="4742350"/>
            <a:ext cx="8337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https://web.archive.org/web/20170208122205/https://www.epa.gov/smartway/why-freight-matters-supply-chain-sustainability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https://web.archive.org/web/20170912191105/https://www.epa.gov/smartway/why-freight-matters-supply-chain-sustainability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25" y="1024300"/>
            <a:ext cx="5397800" cy="27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600" y="1916400"/>
            <a:ext cx="5397801" cy="233161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/>
          <p:nvPr/>
        </p:nvSpPr>
        <p:spPr>
          <a:xfrm>
            <a:off x="97325" y="165200"/>
            <a:ext cx="90468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</a:rPr>
              <a:t>Removal of the Department of the Interior’s Bureau of Land Management Climate Change page</a:t>
            </a:r>
            <a:endParaRPr b="1" sz="2000">
              <a:solidFill>
                <a:srgbClr val="980000"/>
              </a:solidFill>
            </a:endParaRPr>
          </a:p>
        </p:txBody>
      </p:sp>
      <p:sp>
        <p:nvSpPr>
          <p:cNvPr id="213" name="Google Shape;213;p33"/>
          <p:cNvSpPr txBox="1"/>
          <p:nvPr/>
        </p:nvSpPr>
        <p:spPr>
          <a:xfrm>
            <a:off x="97325" y="4416586"/>
            <a:ext cx="9046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https://web.archive.org/web/20170516035341/https://www.blm.gov/about/how-we-manage/climate-change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https://web.archive.org/web/20171128175741/https://www.blm.gov/about/how-we-manage/climate-change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125"/>
            <a:ext cx="5681275" cy="352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675" y="670050"/>
            <a:ext cx="3157926" cy="185418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/>
          <p:nvPr/>
        </p:nvSpPr>
        <p:spPr>
          <a:xfrm>
            <a:off x="5991600" y="2935200"/>
            <a:ext cx="3000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Replacement of the “Climate and Energy Resources for State, Local, and Tribal Governments” website with another that omits climate information.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77075" y="193650"/>
            <a:ext cx="8590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980000"/>
                </a:solidFill>
              </a:rPr>
              <a:t>Alteration to EPA Climate Web Content</a:t>
            </a:r>
            <a:endParaRPr b="1" sz="2800">
              <a:solidFill>
                <a:srgbClr val="980000"/>
              </a:solidFill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77075" y="4511050"/>
            <a:ext cx="8811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https://web.archive.org/web/20170413052024/https://www.epa.gov/statelocalclimate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https://web.archive.org/web/20170925022922/https://www.epa.gov/statelocalenergy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Significance of Changes to Federal Web Content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visit federal websites, however, they see only the current version, not the record and progression of changes that lead up to 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have no way to see how their access to information has been altered.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have made it harder for the public to gain access to years of well-researched and organized information paid for by their tax dollars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Gain information that is crucial in helping inform the important discussions on how to best mitigate and adapt to the effects of climate change.</a:t>
            </a:r>
            <a:endParaRPr/>
          </a:p>
        </p:txBody>
      </p:sp>
      <p:sp>
        <p:nvSpPr>
          <p:cNvPr id="229" name="Google Shape;229;p35"/>
          <p:cNvSpPr txBox="1"/>
          <p:nvPr/>
        </p:nvSpPr>
        <p:spPr>
          <a:xfrm>
            <a:off x="363450" y="4403400"/>
            <a:ext cx="8271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2456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Takeaway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311700" y="572700"/>
            <a:ext cx="8520600" cy="3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Transparency: </a:t>
            </a:r>
            <a:r>
              <a:rPr lang="en" sz="1400"/>
              <a:t>should detail the scope of the pages that will be affected and clearly explain the reason for planned alterations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Responsible Web archiving: </a:t>
            </a:r>
            <a:r>
              <a:rPr lang="en" sz="1400"/>
              <a:t>agencies</a:t>
            </a:r>
            <a:r>
              <a:rPr b="1" lang="en" sz="1400"/>
              <a:t> </a:t>
            </a:r>
            <a:r>
              <a:rPr lang="en" sz="1400"/>
              <a:t>should not alter or reduce access to Web content before they have created a log to thoroughly document and ensure that the content is preserved and made accessible through a public archive.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Valuing Web resources: </a:t>
            </a:r>
            <a:r>
              <a:rPr lang="en" sz="1400"/>
              <a:t> Web resources should be valued in terms of their educational importance and advancement of scientific and policy research.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Distributed Web archiving: </a:t>
            </a:r>
            <a:r>
              <a:rPr lang="en" sz="1400"/>
              <a:t>Agencies</a:t>
            </a:r>
            <a:r>
              <a:rPr b="1" lang="en"/>
              <a:t> </a:t>
            </a:r>
            <a:r>
              <a:rPr lang="en" sz="1400"/>
              <a:t>should</a:t>
            </a:r>
            <a:r>
              <a:rPr b="1" lang="en"/>
              <a:t> </a:t>
            </a:r>
            <a:r>
              <a:rPr lang="en" sz="1400"/>
              <a:t>rethink the way we organize, steward, and distribute data, Web resources, and online information.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Environmental data justice:  </a:t>
            </a:r>
            <a:r>
              <a:rPr lang="en" sz="1400"/>
              <a:t>create digital infrastructure through which communities can determine what kinds of data are collected and presented</a:t>
            </a:r>
            <a:endParaRPr sz="1400"/>
          </a:p>
        </p:txBody>
      </p:sp>
      <p:sp>
        <p:nvSpPr>
          <p:cNvPr id="236" name="Google Shape;236;p36"/>
          <p:cNvSpPr txBox="1"/>
          <p:nvPr/>
        </p:nvSpPr>
        <p:spPr>
          <a:xfrm>
            <a:off x="385475" y="4577150"/>
            <a:ext cx="8293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  <p:sp>
        <p:nvSpPr>
          <p:cNvPr id="237" name="Google Shape;237;p36"/>
          <p:cNvSpPr txBox="1"/>
          <p:nvPr/>
        </p:nvSpPr>
        <p:spPr>
          <a:xfrm>
            <a:off x="7401350" y="4813125"/>
            <a:ext cx="15639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</a:rPr>
              <a:t>@PuneethBikks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311700" y="4813125"/>
            <a:ext cx="1894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</a:rPr>
              <a:t>@WebSciDL</a:t>
            </a:r>
            <a:endParaRPr b="1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50" y="118362"/>
            <a:ext cx="6566100" cy="49067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99125" y="4879175"/>
            <a:ext cx="8998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https://envirodatagov.org/wp-content/uploads/2018/01/Part-3-Changing-the-Digital-Climate.pdf#page=15&amp;zoom=100,0,374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Climate Change</a:t>
            </a:r>
            <a:r>
              <a:rPr lang="en"/>
              <a:t>: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40550" y="1017725"/>
            <a:ext cx="85206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Earth’s climate is constantly changing over geological time, where the global average temperature is 59F. Geological evidence confirms much higher and lower temperatures in the past.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74450" y="2412025"/>
            <a:ext cx="6344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980000"/>
                </a:solidFill>
              </a:rPr>
              <a:t>Greenhouse Effect:</a:t>
            </a:r>
            <a:endParaRPr sz="2800">
              <a:solidFill>
                <a:srgbClr val="980000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51525" y="3052975"/>
            <a:ext cx="82605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04040"/>
                </a:solidFill>
                <a:highlight>
                  <a:srgbClr val="FFFFFF"/>
                </a:highlight>
              </a:rPr>
              <a:t>Earth's atmosphere traps some of the energy from the Sun. Solar energy radiating back out to space from the Earth's surface is absorbed by atmospheric greenhouse gases and re-emitted in all directions.</a:t>
            </a:r>
            <a:endParaRPr sz="1800"/>
          </a:p>
        </p:txBody>
      </p:sp>
      <p:sp>
        <p:nvSpPr>
          <p:cNvPr id="81" name="Google Shape;81;p16"/>
          <p:cNvSpPr txBox="1"/>
          <p:nvPr/>
        </p:nvSpPr>
        <p:spPr>
          <a:xfrm>
            <a:off x="495625" y="4665250"/>
            <a:ext cx="81723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https://www.bbc.com/news/science-environment-24021772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3975"/>
            <a:ext cx="8839198" cy="381923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352450" y="4555125"/>
            <a:ext cx="84036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https://www.nytimes.com/interactive/2016/12/08/us/trump-climate-change.html</a:t>
            </a:r>
            <a:endParaRPr sz="1200"/>
          </a:p>
        </p:txBody>
      </p:sp>
      <p:sp>
        <p:nvSpPr>
          <p:cNvPr id="88" name="Google Shape;88;p17"/>
          <p:cNvSpPr txBox="1"/>
          <p:nvPr/>
        </p:nvSpPr>
        <p:spPr>
          <a:xfrm>
            <a:off x="152400" y="193600"/>
            <a:ext cx="69627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</a:rPr>
              <a:t>How Trump Can Influence Climate Change</a:t>
            </a:r>
            <a:endParaRPr b="1" sz="2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</a:rPr>
              <a:t>U.S. government role in Climate Change</a:t>
            </a:r>
            <a:endParaRPr b="1" sz="2000">
              <a:solidFill>
                <a:srgbClr val="980000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2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roduces and funds much of the data upon which the global climate science community depends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Agencies serve a critical and authoritative role in analyzing and communicating climate science, which informs science-based policy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its economic and political leadership on the international stage more broadly, U.S. policy shifts have implications far beyond its borders.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572725" y="4346025"/>
            <a:ext cx="801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5" y="616775"/>
            <a:ext cx="4628174" cy="41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975" y="551125"/>
            <a:ext cx="3756525" cy="211122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176225" y="99325"/>
            <a:ext cx="7412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80000"/>
                </a:solidFill>
              </a:rPr>
              <a:t>Mr. Trump refers climate change as a hoax!</a:t>
            </a:r>
            <a:endParaRPr b="1" sz="2600">
              <a:solidFill>
                <a:srgbClr val="980000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484" y="2745575"/>
            <a:ext cx="3714039" cy="21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341425" y="4823250"/>
            <a:ext cx="8403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https://www.bbc.com/news/world-us-canada-46351940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7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Policy Shift during first tenure of Mr. Trump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954225"/>
            <a:ext cx="8520600" cy="3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</a:t>
            </a:r>
            <a:r>
              <a:rPr lang="en"/>
              <a:t>ithdraw from the landmark Paris Agreement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U.S. is now the only country not </a:t>
            </a:r>
            <a:r>
              <a:rPr lang="en"/>
              <a:t>committed </a:t>
            </a:r>
            <a:r>
              <a:rPr lang="en"/>
              <a:t>to “</a:t>
            </a:r>
            <a:r>
              <a:rPr i="1" lang="en"/>
              <a:t>pursue efforts to limit the [global average] temperature increase to 1.5°C above pre-industrial levels”,which reduce the risks and impacts of climate change</a:t>
            </a:r>
            <a:r>
              <a:rPr lang="en"/>
              <a:t>”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Ignores climate experts who warn that increasing magnitudes of warming increase the likelihood of severe, pervasive, and irreversible consequences.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National Security Strategy, 2017  confirms </a:t>
            </a:r>
            <a:r>
              <a:rPr lang="en"/>
              <a:t>breaking</a:t>
            </a:r>
            <a:r>
              <a:rPr lang="en"/>
              <a:t> of norms by removing climate change from a list of global threats.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506650" y="4403400"/>
            <a:ext cx="8150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https://docs.google.com/presentation/d/1FWnArIGZXhiyce0Jd7HMxfoksz-PA3JaKQ22mBiic4M/edit#slide=id.g5081bdbad1_0_82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121150" y="202700"/>
            <a:ext cx="89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Federal websites currently not aligned with climate change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837050"/>
            <a:ext cx="8520600" cy="3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White House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State Department’s Office of Global Change</a:t>
            </a:r>
            <a:r>
              <a:rPr lang="en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Office of Energy Efficiency and Renewable Energy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Bureau of Land Management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Energy Information Administration’s (EIA) Energy Kids website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Environmental Protection Agency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11700" y="4405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